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6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0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4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1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8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7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0C6A-3580-42EA-B4CA-8760A2887E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14DF-F0A2-4979-BFED-AB60AAEFE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6300" y="946759"/>
            <a:ext cx="7367954" cy="4398963"/>
          </a:xfrm>
        </p:spPr>
        <p:txBody>
          <a:bodyPr>
            <a:noAutofit/>
          </a:bodyPr>
          <a:lstStyle/>
          <a:p>
            <a:r>
              <a:rPr lang="ru-RU" alt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ГБУЗ </a:t>
            </a:r>
            <a:r>
              <a:rPr lang="ru-RU" altLang="ru-RU" sz="4000" b="1" i="1" dirty="0">
                <a:solidFill>
                  <a:schemeClr val="tx2"/>
                </a:solidFill>
                <a:cs typeface="Arial" panose="020B0604020202020204" pitchFamily="34" charset="0"/>
              </a:rPr>
              <a:t>«</a:t>
            </a:r>
            <a:r>
              <a:rPr lang="ru-RU" alt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Челябинский областной клинический центр онкологии и ядерной медицины»</a:t>
            </a:r>
          </a:p>
          <a:p>
            <a:r>
              <a:rPr 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Г. Челябинск , </a:t>
            </a:r>
            <a:r>
              <a:rPr lang="ru-RU" sz="4000" b="1" i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ул</a:t>
            </a:r>
            <a:r>
              <a:rPr 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 Блюхера 42</a:t>
            </a:r>
            <a:endParaRPr lang="ru-RU" sz="4000" dirty="0"/>
          </a:p>
        </p:txBody>
      </p:sp>
      <p:pic>
        <p:nvPicPr>
          <p:cNvPr id="4" name="Picture 4" descr="ЧООД 2005 (1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17363"/>
            <a:ext cx="3923157" cy="5893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32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549275"/>
            <a:ext cx="8004175" cy="5327650"/>
          </a:xfrm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648075" y="4149725"/>
            <a:ext cx="3816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«…Это консультативный центр, который занимается пациентами с обоснованным подозрением на злокачественные опухоли, которые прошли базовые обследования и нуждаются в уточнении диагноза, а также пациентами с установленными диагнозами.»</a:t>
            </a:r>
          </a:p>
          <a:p>
            <a:pPr algn="ctr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		А.В.Важенин</a:t>
            </a:r>
          </a:p>
        </p:txBody>
      </p:sp>
    </p:spTree>
    <p:extLst>
      <p:ext uri="{BB962C8B-B14F-4D97-AF65-F5344CB8AC3E}">
        <p14:creationId xmlns:p14="http://schemas.microsoft.com/office/powerpoint/2010/main" val="7880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6815"/>
            <a:ext cx="10515600" cy="528014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i="1" dirty="0">
                <a:solidFill>
                  <a:schemeClr val="tx2"/>
                </a:solidFill>
              </a:rPr>
              <a:t>Онколог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 smtClean="0">
                <a:solidFill>
                  <a:schemeClr val="tx2"/>
                </a:solidFill>
              </a:rPr>
              <a:t>Онко</a:t>
            </a:r>
            <a:r>
              <a:rPr lang="ru-RU" b="1" i="1" dirty="0" smtClean="0">
                <a:solidFill>
                  <a:schemeClr val="tx2"/>
                </a:solidFill>
              </a:rPr>
              <a:t>-гинеколог (</a:t>
            </a:r>
            <a:r>
              <a:rPr lang="ru-RU" b="1" i="1" dirty="0" err="1" smtClean="0">
                <a:solidFill>
                  <a:schemeClr val="tx2"/>
                </a:solidFill>
              </a:rPr>
              <a:t>стер.зона</a:t>
            </a:r>
            <a:r>
              <a:rPr lang="ru-RU" b="1" i="1" dirty="0" smtClean="0">
                <a:solidFill>
                  <a:schemeClr val="tx2"/>
                </a:solidFill>
              </a:rPr>
              <a:t>)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smtClean="0">
                <a:solidFill>
                  <a:schemeClr val="tx2"/>
                </a:solidFill>
              </a:rPr>
              <a:t>Лор-онколог </a:t>
            </a:r>
            <a:r>
              <a:rPr lang="ru-RU" b="1" i="1" dirty="0" smtClean="0">
                <a:solidFill>
                  <a:schemeClr val="tx2"/>
                </a:solidFill>
              </a:rPr>
              <a:t>(</a:t>
            </a:r>
            <a:r>
              <a:rPr lang="ru-RU" b="1" i="1" dirty="0" err="1" smtClean="0">
                <a:solidFill>
                  <a:schemeClr val="tx2"/>
                </a:solidFill>
              </a:rPr>
              <a:t>стер.зона</a:t>
            </a:r>
            <a:r>
              <a:rPr lang="ru-RU" b="1" i="1" dirty="0" smtClean="0">
                <a:solidFill>
                  <a:schemeClr val="tx2"/>
                </a:solidFill>
              </a:rPr>
              <a:t>)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>
                <a:solidFill>
                  <a:schemeClr val="tx2"/>
                </a:solidFill>
              </a:rPr>
              <a:t>Маммолог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>
                <a:solidFill>
                  <a:schemeClr val="tx2"/>
                </a:solidFill>
              </a:rPr>
              <a:t>Онко</a:t>
            </a:r>
            <a:r>
              <a:rPr lang="ru-RU" b="1" i="1" dirty="0">
                <a:solidFill>
                  <a:schemeClr val="tx2"/>
                </a:solidFill>
              </a:rPr>
              <a:t>-уролог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smtClean="0">
                <a:solidFill>
                  <a:schemeClr val="tx2"/>
                </a:solidFill>
              </a:rPr>
              <a:t>Офтальмолог </a:t>
            </a:r>
            <a:r>
              <a:rPr lang="ru-RU" b="1" i="1" dirty="0" smtClean="0">
                <a:solidFill>
                  <a:schemeClr val="tx2"/>
                </a:solidFill>
              </a:rPr>
              <a:t>(</a:t>
            </a:r>
            <a:r>
              <a:rPr lang="ru-RU" b="1" i="1" dirty="0" err="1" smtClean="0">
                <a:solidFill>
                  <a:schemeClr val="tx2"/>
                </a:solidFill>
              </a:rPr>
              <a:t>стер.зона</a:t>
            </a:r>
            <a:r>
              <a:rPr lang="ru-RU" b="1" i="1" dirty="0" smtClean="0">
                <a:solidFill>
                  <a:schemeClr val="tx2"/>
                </a:solidFill>
              </a:rPr>
              <a:t>)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>
                <a:solidFill>
                  <a:schemeClr val="tx2"/>
                </a:solidFill>
              </a:rPr>
              <a:t>Химиотерапевт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>
                <a:solidFill>
                  <a:schemeClr val="tx2"/>
                </a:solidFill>
              </a:rPr>
              <a:t>Радиотерапевт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>
                <a:solidFill>
                  <a:schemeClr val="tx2"/>
                </a:solidFill>
              </a:rPr>
              <a:t>Терапевт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>
                <a:solidFill>
                  <a:schemeClr val="tx2"/>
                </a:solidFill>
              </a:rPr>
              <a:t>Онколог </a:t>
            </a:r>
            <a:r>
              <a:rPr lang="ru-RU" b="1" i="1" dirty="0" smtClean="0">
                <a:solidFill>
                  <a:schemeClr val="tx2"/>
                </a:solidFill>
              </a:rPr>
              <a:t>противоболевой терапии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err="1">
                <a:solidFill>
                  <a:schemeClr val="tx2"/>
                </a:solidFill>
              </a:rPr>
              <a:t>Радиотерапевт</a:t>
            </a:r>
            <a:r>
              <a:rPr lang="ru-RU" b="1" i="1" dirty="0">
                <a:solidFill>
                  <a:schemeClr val="tx2"/>
                </a:solidFill>
              </a:rPr>
              <a:t> РНТ</a:t>
            </a:r>
            <a:endParaRPr lang="ru-RU" i="1" dirty="0">
              <a:solidFill>
                <a:schemeClr val="tx2"/>
              </a:solidFill>
            </a:endParaRPr>
          </a:p>
          <a:p>
            <a:pPr fontAlgn="base"/>
            <a:r>
              <a:rPr lang="ru-RU" b="1" i="1" dirty="0" smtClean="0">
                <a:solidFill>
                  <a:schemeClr val="tx2"/>
                </a:solidFill>
              </a:rPr>
              <a:t>Торакальный онколог</a:t>
            </a:r>
            <a:endParaRPr lang="ru-RU" i="1" dirty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Всего 33 врачебных приема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78" y="349860"/>
            <a:ext cx="5564408" cy="37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7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+mn-lt"/>
              </a:rPr>
              <a:t>ПРОЦЕДУРНЫЙ КАБИНЕТ</a:t>
            </a:r>
            <a:endParaRPr lang="ru-RU" sz="32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5" y="2558562"/>
            <a:ext cx="4930043" cy="36975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8" y="916781"/>
            <a:ext cx="4654062" cy="34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54" y="336979"/>
            <a:ext cx="10515600" cy="75870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+mn-lt"/>
              </a:rPr>
              <a:t>Кабинет амбулаторной химиотерапии</a:t>
            </a:r>
            <a:endParaRPr lang="ru-RU" sz="36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21323" y="1749917"/>
            <a:ext cx="5413131" cy="5015339"/>
          </a:xfrm>
        </p:spPr>
        <p:txBody>
          <a:bodyPr>
            <a:normAutofit/>
          </a:bodyPr>
          <a:lstStyle/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Трастузумаб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(</a:t>
            </a:r>
            <a:r>
              <a:rPr lang="ru-RU" altLang="ru-RU" sz="1600" b="1" u="sng" dirty="0" err="1" smtClean="0">
                <a:solidFill>
                  <a:schemeClr val="tx2"/>
                </a:solidFill>
              </a:rPr>
              <a:t>герциптин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) 818 </a:t>
            </a:r>
            <a:r>
              <a:rPr lang="ru-RU" altLang="ru-RU" sz="1600" b="1" u="sng" dirty="0" err="1" smtClean="0">
                <a:solidFill>
                  <a:schemeClr val="tx2"/>
                </a:solidFill>
              </a:rPr>
              <a:t>инфузий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в год (90 минут)</a:t>
            </a:r>
          </a:p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ритуксимаб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 (</a:t>
            </a:r>
            <a:r>
              <a:rPr lang="ru-RU" altLang="ru-RU" sz="1600" b="1" u="sng" dirty="0" err="1" smtClean="0">
                <a:solidFill>
                  <a:schemeClr val="tx2"/>
                </a:solidFill>
              </a:rPr>
              <a:t>мабтера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) 485 (210 минут)</a:t>
            </a:r>
          </a:p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золендроновая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кислота 591 (30 минут)</a:t>
            </a:r>
          </a:p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винорелбин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117 (60 минут)</a:t>
            </a:r>
          </a:p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Бевацизумаб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(</a:t>
            </a:r>
            <a:r>
              <a:rPr lang="ru-RU" altLang="ru-RU" sz="1600" b="1" u="sng" dirty="0" err="1" smtClean="0">
                <a:solidFill>
                  <a:schemeClr val="tx2"/>
                </a:solidFill>
              </a:rPr>
              <a:t>авастин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) 541 (90 минут)</a:t>
            </a:r>
          </a:p>
          <a:p>
            <a:r>
              <a:rPr lang="ru-RU" altLang="ru-RU" sz="1600" b="1" u="sng" dirty="0" err="1" smtClean="0">
                <a:solidFill>
                  <a:schemeClr val="tx2"/>
                </a:solidFill>
              </a:rPr>
              <a:t>паклитаксел</a:t>
            </a:r>
            <a:r>
              <a:rPr lang="ru-RU" altLang="ru-RU" sz="1600" b="1" u="sng" dirty="0" smtClean="0">
                <a:solidFill>
                  <a:schemeClr val="tx2"/>
                </a:solidFill>
              </a:rPr>
              <a:t> 6 (180 минут)</a:t>
            </a:r>
          </a:p>
          <a:p>
            <a:r>
              <a:rPr lang="ru-RU" altLang="ru-RU" sz="1600" b="1" dirty="0" err="1" smtClean="0">
                <a:solidFill>
                  <a:schemeClr val="tx2"/>
                </a:solidFill>
              </a:rPr>
              <a:t>Фулвестран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(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фазлодекс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) 29</a:t>
            </a:r>
          </a:p>
          <a:p>
            <a:r>
              <a:rPr lang="ru-RU" altLang="ru-RU" sz="1600" b="1" dirty="0" err="1" smtClean="0">
                <a:solidFill>
                  <a:schemeClr val="tx2"/>
                </a:solidFill>
              </a:rPr>
              <a:t>октреотид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60</a:t>
            </a:r>
          </a:p>
          <a:p>
            <a:r>
              <a:rPr lang="ru-RU" altLang="ru-RU" sz="1600" b="1" dirty="0" err="1" smtClean="0">
                <a:solidFill>
                  <a:schemeClr val="tx2"/>
                </a:solidFill>
              </a:rPr>
              <a:t>трипторелин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737</a:t>
            </a:r>
          </a:p>
          <a:p>
            <a:r>
              <a:rPr lang="ru-RU" altLang="ru-RU" sz="1600" b="1" dirty="0" err="1" smtClean="0">
                <a:solidFill>
                  <a:schemeClr val="tx2"/>
                </a:solidFill>
              </a:rPr>
              <a:t>гозерелин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228</a:t>
            </a:r>
          </a:p>
          <a:p>
            <a:r>
              <a:rPr lang="ru-RU" altLang="ru-RU" sz="1600" b="1" dirty="0" smtClean="0">
                <a:solidFill>
                  <a:schemeClr val="tx2"/>
                </a:solidFill>
              </a:rPr>
              <a:t>Интерферон альфа 1901</a:t>
            </a:r>
          </a:p>
          <a:p>
            <a:r>
              <a:rPr lang="ru-RU" altLang="ru-RU" sz="1600" b="1" dirty="0" smtClean="0">
                <a:solidFill>
                  <a:schemeClr val="tx2"/>
                </a:solidFill>
              </a:rPr>
              <a:t>ИТОГО: 5507 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инфузий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в год (в среднем 22 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инфузии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в день)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1400" b="1" dirty="0" smtClean="0"/>
          </a:p>
          <a:p>
            <a:endParaRPr lang="ru-RU" alt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4" y="3845780"/>
            <a:ext cx="3563815" cy="2672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11" y="1029740"/>
            <a:ext cx="2618642" cy="34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0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6"/>
          <a:stretch>
            <a:fillRect/>
          </a:stretch>
        </p:blipFill>
        <p:spPr bwMode="auto">
          <a:xfrm>
            <a:off x="4599721" y="2644775"/>
            <a:ext cx="39893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8" b="32755"/>
          <a:stretch>
            <a:fillRect/>
          </a:stretch>
        </p:blipFill>
        <p:spPr bwMode="auto">
          <a:xfrm>
            <a:off x="7291788" y="401760"/>
            <a:ext cx="4386350" cy="27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4" y="552020"/>
            <a:ext cx="2841473" cy="37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161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ПРОЦЕДУРНЫЙ КАБИНЕТ</vt:lpstr>
      <vt:lpstr>Кабинет амбулаторной химиотерапии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Павленко</dc:creator>
  <cp:lastModifiedBy>Евгения Павленко</cp:lastModifiedBy>
  <cp:revision>5</cp:revision>
  <dcterms:created xsi:type="dcterms:W3CDTF">2019-03-15T03:53:04Z</dcterms:created>
  <dcterms:modified xsi:type="dcterms:W3CDTF">2019-03-15T04:24:08Z</dcterms:modified>
</cp:coreProperties>
</file>